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39" r:id="rId2"/>
    <p:sldId id="940" r:id="rId3"/>
    <p:sldId id="1036" r:id="rId4"/>
    <p:sldId id="1045" r:id="rId5"/>
    <p:sldId id="1078" r:id="rId6"/>
    <p:sldId id="1099" r:id="rId7"/>
    <p:sldId id="1100" r:id="rId8"/>
    <p:sldId id="1101" r:id="rId9"/>
    <p:sldId id="1102" r:id="rId10"/>
    <p:sldId id="1079" r:id="rId11"/>
    <p:sldId id="1048" r:id="rId12"/>
    <p:sldId id="1103" r:id="rId13"/>
    <p:sldId id="1080" r:id="rId14"/>
    <p:sldId id="1081" r:id="rId15"/>
    <p:sldId id="1082" r:id="rId16"/>
    <p:sldId id="1084" r:id="rId17"/>
    <p:sldId id="1085" r:id="rId18"/>
    <p:sldId id="1086" r:id="rId19"/>
    <p:sldId id="1097" r:id="rId20"/>
    <p:sldId id="1098" r:id="rId21"/>
    <p:sldId id="1038" r:id="rId22"/>
    <p:sldId id="1104" r:id="rId23"/>
    <p:sldId id="1092" r:id="rId24"/>
    <p:sldId id="1109" r:id="rId25"/>
    <p:sldId id="1110" r:id="rId26"/>
    <p:sldId id="1114" r:id="rId27"/>
    <p:sldId id="1115" r:id="rId28"/>
    <p:sldId id="1111" r:id="rId29"/>
    <p:sldId id="1116" r:id="rId30"/>
    <p:sldId id="1112" r:id="rId31"/>
    <p:sldId id="1090" r:id="rId32"/>
    <p:sldId id="1105" r:id="rId33"/>
    <p:sldId id="1106" r:id="rId34"/>
    <p:sldId id="1093" r:id="rId35"/>
    <p:sldId id="1108" r:id="rId36"/>
    <p:sldId id="1107" r:id="rId37"/>
    <p:sldId id="1095" r:id="rId38"/>
    <p:sldId id="1096" r:id="rId39"/>
    <p:sldId id="1039" r:id="rId40"/>
    <p:sldId id="1040" r:id="rId41"/>
    <p:sldId id="1076" r:id="rId42"/>
    <p:sldId id="1074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2945" autoAdjust="0"/>
  </p:normalViewPr>
  <p:slideViewPr>
    <p:cSldViewPr snapToGrid="0" showGuides="1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4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13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55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630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83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86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38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315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01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51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3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31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64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2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.jp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66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854525"/>
            <a:ext cx="4369776" cy="511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62" y="622300"/>
            <a:ext cx="4684738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Káº¿t quáº£ hÃ¬nh áº£nh cho statistic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6" y="634658"/>
            <a:ext cx="5618654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4098" name="Picture 2" descr="Káº¿t quáº£ hÃ¬nh áº£nh cho statistic use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82" y="1043462"/>
            <a:ext cx="4937617" cy="51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35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Minimize the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TIETKIEM-360x27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3" y="1682865"/>
            <a:ext cx="4391890" cy="36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11928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High </a:t>
            </a:r>
            <a:r>
              <a:rPr lang="en-US" sz="2400" dirty="0"/>
              <a:t>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</a:t>
            </a:r>
            <a:r>
              <a:rPr lang="en-US" sz="2400" dirty="0" smtClean="0"/>
              <a:t>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Aim </a:t>
            </a:r>
            <a:r>
              <a:rPr lang="en-US" sz="2400" dirty="0"/>
              <a:t>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 smtClean="0"/>
              <a:t>F</a:t>
            </a:r>
            <a:r>
              <a:rPr lang="en-US" sz="2400" dirty="0" err="1" smtClean="0"/>
              <a:t>lexibility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 smtClean="0"/>
              <a:t>ncrease</a:t>
            </a:r>
            <a:r>
              <a:rPr lang="en-US" sz="2400" dirty="0" smtClean="0"/>
              <a:t> </a:t>
            </a:r>
            <a:r>
              <a:rPr lang="en-US" sz="2400" dirty="0"/>
              <a:t>brand awareness </a:t>
            </a:r>
            <a:r>
              <a:rPr lang="en-US" sz="2400" dirty="0" smtClean="0"/>
              <a:t>and </a:t>
            </a:r>
            <a:r>
              <a:rPr lang="en-US" sz="2400" dirty="0"/>
              <a:t>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82" y="1907432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842605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=""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=""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=""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=""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=""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=""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=""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=""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=""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=""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=""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=""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=""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=""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algorithm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=""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</a:t>
              </a: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="" xmlns:a16="http://schemas.microsoft.com/office/drawing/2014/main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="" xmlns:a16="http://schemas.microsoft.com/office/drawing/2014/main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 smtClean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  <a:endParaRPr lang="en-US" altLang="zh-CN" sz="4000" dirty="0">
              <a:solidFill>
                <a:srgbClr val="746778"/>
              </a:solidFill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Low </a:t>
            </a:r>
            <a:r>
              <a:rPr lang="en-US" sz="2400" b="1" dirty="0"/>
              <a:t>Delivery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Open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Click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</a:t>
            </a:r>
            <a:r>
              <a:rPr lang="en-US" sz="2400" b="1" dirty="0" smtClean="0"/>
              <a:t>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Active </a:t>
            </a:r>
            <a:r>
              <a:rPr lang="en-US" sz="2400" b="1" dirty="0" smtClean="0"/>
              <a:t>Ratio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Limited Post-Click </a:t>
            </a:r>
            <a:r>
              <a:rPr lang="en-US" sz="2400" b="1" dirty="0" smtClean="0"/>
              <a:t>Activity</a:t>
            </a:r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Limited statistics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812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190800" y="273240"/>
            <a:ext cx="3406957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 descr="Káº¿t quáº£ hÃ¬nh áº£nh cho number of people use email 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66366"/>
            <a:ext cx="10858500" cy="5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892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63865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lang="en-US" altLang="ja-JP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656686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656686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15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27486" y="1587856"/>
            <a:ext cx="2399990" cy="181372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535" y="2960174"/>
            <a:ext cx="2712121" cy="1450021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1147535" y="3148454"/>
            <a:ext cx="2732167" cy="1062938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a: total point after one day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 point for current level of user</a:t>
            </a:r>
          </a:p>
        </p:txBody>
      </p:sp>
    </p:spTree>
    <p:extLst>
      <p:ext uri="{BB962C8B-B14F-4D97-AF65-F5344CB8AC3E}">
        <p14:creationId xmlns:p14="http://schemas.microsoft.com/office/powerpoint/2010/main" val="9386831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93227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3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93227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0200" y="28067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848345" y="2578637"/>
                <a:ext cx="8651380" cy="56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Open rate </a:t>
                </a:r>
                <a:r>
                  <a:rPr lang="en-US" sz="2000" b="1" dirty="0" smtClean="0">
                    <a:effectLst/>
                    <a:latin typeface="Cambria" panose="020405030504060302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𝐨𝐩𝐞𝐧𝐬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𝐢𝐧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𝐨𝐧𝐞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𝐝𝐚𝐲</m:t>
                        </m:r>
                      </m:num>
                      <m:den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𝐞𝐦𝐚𝐢𝐥𝐬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𝐭𝐡𝐚𝐭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𝐮𝐬𝐞𝐫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𝐫𝐞𝐜𝐞𝐢𝐯𝐞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5" y="2578637"/>
                <a:ext cx="8651380" cy="568554"/>
              </a:xfrm>
              <a:prstGeom prst="rect">
                <a:avLst/>
              </a:prstGeom>
              <a:blipFill rotWithShape="0">
                <a:blip r:embed="rId6"/>
                <a:stretch>
                  <a:fillRect l="-70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365500" y="44577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657459" y="4156182"/>
                <a:ext cx="8796192" cy="623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𝐥𝐢𝐜𝐤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𝐫𝐚𝐭𝐞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clicks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one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day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𝐞𝐦𝐚𝐢𝐥𝐬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𝐭𝐡𝐚𝐭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𝐮𝐬𝐞𝐫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𝐫𝐞𝐜𝐞𝐢𝐯𝐞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59" y="4156182"/>
                <a:ext cx="8796192" cy="623184"/>
              </a:xfrm>
              <a:prstGeom prst="rect">
                <a:avLst/>
              </a:prstGeom>
              <a:blipFill rotWithShape="0">
                <a:blip r:embed="rId7"/>
                <a:stretch>
                  <a:fillRect l="-76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31210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 rate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 rate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7443" y="2480758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rate &gt; 75%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654289" y="2928730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03165" y="26864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252250" y="25146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+ 15 point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233982" y="450063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rate &gt; 75%</a:t>
            </a:r>
            <a:endParaRPr lang="en-US" dirty="0"/>
          </a:p>
        </p:txBody>
      </p:sp>
      <p:cxnSp>
        <p:nvCxnSpPr>
          <p:cNvPr id="49" name="Straight Arrow Connector 48"/>
          <p:cNvCxnSpPr>
            <a:endCxn id="48" idx="1"/>
          </p:cNvCxnSpPr>
          <p:nvPr/>
        </p:nvCxnSpPr>
        <p:spPr>
          <a:xfrm>
            <a:off x="2660828" y="494860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7109704" y="47062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58789" y="453447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+ 20 point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230215" y="247496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25%&lt; Open rate &lt; 75%</a:t>
            </a:r>
            <a:endParaRPr lang="en-US" dirty="0"/>
          </a:p>
        </p:txBody>
      </p:sp>
      <p:cxnSp>
        <p:nvCxnSpPr>
          <p:cNvPr id="58" name="Straight Arrow Connector 57"/>
          <p:cNvCxnSpPr>
            <a:endCxn id="57" idx="1"/>
          </p:cNvCxnSpPr>
          <p:nvPr/>
        </p:nvCxnSpPr>
        <p:spPr>
          <a:xfrm>
            <a:off x="2657061" y="2922939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>
            <a:off x="7105937" y="26806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55022" y="2508809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230215" y="4487775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25%&lt; </a:t>
            </a:r>
            <a:r>
              <a:rPr lang="en-US" dirty="0"/>
              <a:t>Click rate &lt; </a:t>
            </a:r>
            <a:r>
              <a:rPr lang="en-US" dirty="0" smtClean="0"/>
              <a:t>75</a:t>
            </a:r>
            <a:r>
              <a:rPr lang="en-US" dirty="0"/>
              <a:t>%</a:t>
            </a:r>
          </a:p>
        </p:txBody>
      </p:sp>
      <p:cxnSp>
        <p:nvCxnSpPr>
          <p:cNvPr id="63" name="Straight Arrow Connector 62"/>
          <p:cNvCxnSpPr>
            <a:endCxn id="61" idx="1"/>
          </p:cNvCxnSpPr>
          <p:nvPr/>
        </p:nvCxnSpPr>
        <p:spPr>
          <a:xfrm>
            <a:off x="2657061" y="4935747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7105937" y="46934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255022" y="452161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+ 15 point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27443" y="2463039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10%&lt; Open rate &lt; 25%</a:t>
            </a:r>
            <a:endParaRPr lang="en-US" dirty="0"/>
          </a:p>
        </p:txBody>
      </p:sp>
      <p:cxnSp>
        <p:nvCxnSpPr>
          <p:cNvPr id="67" name="Straight Arrow Connector 66"/>
          <p:cNvCxnSpPr>
            <a:endCxn id="66" idx="1"/>
          </p:cNvCxnSpPr>
          <p:nvPr/>
        </p:nvCxnSpPr>
        <p:spPr>
          <a:xfrm>
            <a:off x="2654289" y="2911011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03165" y="26686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252250" y="2496881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+ 5 point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220904" y="4487775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10%&lt; Click rate &lt; 25%</a:t>
            </a:r>
            <a:endParaRPr lang="en-US" dirty="0"/>
          </a:p>
        </p:txBody>
      </p:sp>
      <p:cxnSp>
        <p:nvCxnSpPr>
          <p:cNvPr id="71" name="Straight Arrow Connector 70"/>
          <p:cNvCxnSpPr>
            <a:endCxn id="70" idx="1"/>
          </p:cNvCxnSpPr>
          <p:nvPr/>
        </p:nvCxnSpPr>
        <p:spPr>
          <a:xfrm>
            <a:off x="2647750" y="4935747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7096626" y="46934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245711" y="452161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9831446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0" grpId="0" animBg="1"/>
      <p:bldP spid="61" grpId="0" animBg="1"/>
      <p:bldP spid="64" grpId="0" animBg="1"/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7443" y="2480758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Opens &gt; 3 in a row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654289" y="2928730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03165" y="26864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252250" y="25146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233982" y="450063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Clicks &gt; 3 in a row</a:t>
            </a:r>
            <a:endParaRPr lang="en-US" dirty="0"/>
          </a:p>
        </p:txBody>
      </p:sp>
      <p:cxnSp>
        <p:nvCxnSpPr>
          <p:cNvPr id="49" name="Straight Arrow Connector 48"/>
          <p:cNvCxnSpPr>
            <a:endCxn id="48" idx="1"/>
          </p:cNvCxnSpPr>
          <p:nvPr/>
        </p:nvCxnSpPr>
        <p:spPr>
          <a:xfrm>
            <a:off x="2660828" y="494860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7109704" y="47062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58789" y="453447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+ 20 point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43715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Delivery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676544" y="2993136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25420" y="27508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274505" y="2579006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 point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243159" y="45699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Do not open email than 3 times</a:t>
            </a:r>
            <a:endParaRPr lang="en-US" dirty="0"/>
          </a:p>
        </p:txBody>
      </p:sp>
      <p:cxnSp>
        <p:nvCxnSpPr>
          <p:cNvPr id="71" name="Straight Arrow Connector 70"/>
          <p:cNvCxnSpPr>
            <a:endCxn id="70" idx="1"/>
          </p:cNvCxnSpPr>
          <p:nvPr/>
        </p:nvCxnSpPr>
        <p:spPr>
          <a:xfrm>
            <a:off x="2670005" y="501787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7118881" y="47755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267966" y="460374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- 5 point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0" name="Rectangle 79"/>
          <p:cNvSpPr/>
          <p:nvPr/>
        </p:nvSpPr>
        <p:spPr>
          <a:xfrm>
            <a:off x="4263651" y="2535936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Every mail is received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563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62686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8617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8617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0" name="Rectangle 79"/>
          <p:cNvSpPr/>
          <p:nvPr/>
        </p:nvSpPr>
        <p:spPr>
          <a:xfrm>
            <a:off x="3114541" y="2584833"/>
            <a:ext cx="5962918" cy="1688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	b = ( current level + 1 ) * </a:t>
            </a:r>
            <a:r>
              <a:rPr lang="en-US" dirty="0" err="1" smtClean="0"/>
              <a:t>ln</a:t>
            </a:r>
            <a:r>
              <a:rPr lang="en-US" dirty="0" smtClean="0"/>
              <a:t>( current level)</a:t>
            </a:r>
          </a:p>
          <a:p>
            <a:r>
              <a:rPr lang="en-US" dirty="0" smtClean="0"/>
              <a:t>	For example:</a:t>
            </a:r>
          </a:p>
          <a:p>
            <a:r>
              <a:rPr lang="en-US" dirty="0" smtClean="0"/>
              <a:t>	current level is 2</a:t>
            </a:r>
          </a:p>
          <a:p>
            <a:r>
              <a:rPr lang="en-US" dirty="0"/>
              <a:t>	</a:t>
            </a:r>
            <a:r>
              <a:rPr lang="en-US" dirty="0" smtClean="0"/>
              <a:t>=&gt; b = ( 2 +1 ) * </a:t>
            </a:r>
            <a:r>
              <a:rPr lang="en-US" dirty="0" err="1" smtClean="0"/>
              <a:t>ln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1315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áº¿t quáº£ hÃ¬nh áº£nh cho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4" y="634658"/>
            <a:ext cx="5394036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14" y="-878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93677" y="537295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28" y="3344230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66750" y="1123636"/>
            <a:ext cx="1259279" cy="522378"/>
            <a:chOff x="8860064" y="4515374"/>
            <a:chExt cx="1476596" cy="599888"/>
          </a:xfrm>
        </p:grpSpPr>
        <p:sp>
          <p:nvSpPr>
            <p:cNvPr id="52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860064" y="4551287"/>
              <a:ext cx="1476596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 rate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 rate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035430" y="1979991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73509" y="4003837"/>
            <a:ext cx="2250469" cy="1543720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b = ( current level + 1 ) * </a:t>
            </a:r>
            <a:r>
              <a:rPr lang="en-US" sz="1400" dirty="0" err="1">
                <a:solidFill>
                  <a:schemeClr val="tx1"/>
                </a:solidFill>
              </a:rPr>
              <a:t>ln</a:t>
            </a:r>
            <a:r>
              <a:rPr lang="en-US" sz="1400" dirty="0">
                <a:solidFill>
                  <a:schemeClr val="tx1"/>
                </a:solidFill>
              </a:rPr>
              <a:t>( current level)</a:t>
            </a:r>
            <a:endParaRPr lang="zh-CN" altLang="en-US" sz="1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509" y="4144997"/>
            <a:ext cx="2223543" cy="1165862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6009767" y="3668565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335725" y="3253061"/>
            <a:ext cx="2133814" cy="2503795"/>
            <a:chOff x="9009890" y="4683567"/>
            <a:chExt cx="1184522" cy="612240"/>
          </a:xfrm>
        </p:grpSpPr>
        <p:sp>
          <p:nvSpPr>
            <p:cNvPr id="86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9052920" y="4683567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: 30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2: 65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3: 102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4: 247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5 : 534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zh-CN" altLang="en-US" sz="15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0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 rot="2295074">
            <a:off x="1706397" y="1801342"/>
            <a:ext cx="674689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2683390" y="1605598"/>
            <a:ext cx="620001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3424132" y="1980504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965338" y="1109832"/>
            <a:ext cx="1289125" cy="522378"/>
            <a:chOff x="8927667" y="4515374"/>
            <a:chExt cx="1184522" cy="599888"/>
          </a:xfrm>
        </p:grpSpPr>
        <p:sp>
          <p:nvSpPr>
            <p:cNvPr id="91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2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96" name="Right Arrow 95"/>
          <p:cNvSpPr/>
          <p:nvPr/>
        </p:nvSpPr>
        <p:spPr>
          <a:xfrm rot="8969257">
            <a:off x="4428606" y="2203376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2555795" y="2659107"/>
            <a:ext cx="1152842" cy="522378"/>
            <a:chOff x="8927667" y="4515374"/>
            <a:chExt cx="1184522" cy="599888"/>
          </a:xfrm>
        </p:grpSpPr>
        <p:sp>
          <p:nvSpPr>
            <p:cNvPr id="99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a(x)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1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646996" y="1997048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8204440" y="3668565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154162" y="1681226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0845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4" grpId="0"/>
      <p:bldP spid="76" grpId="0" animBg="1"/>
      <p:bldP spid="83" grpId="0" animBg="1"/>
      <p:bldP spid="50" grpId="0"/>
      <p:bldP spid="51" grpId="0"/>
      <p:bldP spid="71" grpId="0"/>
      <p:bldP spid="96" grpId="0" animBg="1"/>
      <p:bldP spid="101" grpId="0"/>
      <p:bldP spid="102" grpId="0" animBg="1"/>
      <p:bldP spid="10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44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template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5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911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81" y="622300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2" y="620845"/>
            <a:ext cx="536251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70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39" y="622300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7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1" y="64135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8" y="622300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28" name="Picture 4" descr="Káº¿t quáº£ hÃ¬nh áº£nh cho trade sh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8" y="622299"/>
            <a:ext cx="10888362" cy="5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8920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0" name="Picture 2" descr="Káº¿t quáº£ hÃ¬nh áº£nh cho tá» rÆ¡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34659"/>
            <a:ext cx="10858500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3832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Káº¿t quáº£ hÃ¬nh áº£nh cho i don't c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22300"/>
            <a:ext cx="10858500" cy="55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7003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5122" name="Picture 2" descr="Káº¿t quáº£ hÃ¬nh áº£nh cho number of people us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9" y="1043464"/>
            <a:ext cx="4729742" cy="51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146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7938</TotalTime>
  <Words>536</Words>
  <Application>Microsoft Office PowerPoint</Application>
  <PresentationFormat>Widescreen</PresentationFormat>
  <Paragraphs>246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Microsoft YaHei UI</vt:lpstr>
      <vt:lpstr>游明朝</vt:lpstr>
      <vt:lpstr>等线</vt:lpstr>
      <vt:lpstr>等线 Light</vt:lpstr>
      <vt:lpstr>钟齐陈伟勋硬笔行书字库</vt:lpstr>
      <vt:lpstr>Arial</vt:lpstr>
      <vt:lpstr>Cambria</vt:lpstr>
      <vt:lpstr>Cambria Math</vt:lpstr>
      <vt:lpstr>Georgia</vt:lpstr>
      <vt:lpstr>Gill Sans MT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ThangNguyen</cp:lastModifiedBy>
  <cp:revision>634</cp:revision>
  <dcterms:created xsi:type="dcterms:W3CDTF">2018-01-07T13:00:52Z</dcterms:created>
  <dcterms:modified xsi:type="dcterms:W3CDTF">2019-08-25T18:55:55Z</dcterms:modified>
</cp:coreProperties>
</file>